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5"/>
  </p:notesMasterIdLst>
  <p:sldIdLst>
    <p:sldId id="256" r:id="rId2"/>
    <p:sldId id="257" r:id="rId3"/>
    <p:sldId id="258" r:id="rId4"/>
    <p:sldId id="26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20000"/>
      </a:spcBef>
      <a:spcAft>
        <a:spcPct val="0"/>
      </a:spcAft>
      <a:buClr>
        <a:srgbClr val="18453B"/>
      </a:buClr>
      <a:buSzPct val="65000"/>
      <a:buFont typeface="Wingdings" pitchFamily="2" charset="2"/>
      <a:buChar char="n"/>
      <a:defRPr sz="2000" kern="1200">
        <a:solidFill>
          <a:srgbClr val="000000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20000"/>
      </a:spcBef>
      <a:spcAft>
        <a:spcPct val="0"/>
      </a:spcAft>
      <a:buClr>
        <a:srgbClr val="18453B"/>
      </a:buClr>
      <a:buSzPct val="65000"/>
      <a:buFont typeface="Wingdings" pitchFamily="2" charset="2"/>
      <a:buChar char="n"/>
      <a:defRPr sz="2000" kern="1200">
        <a:solidFill>
          <a:srgbClr val="000000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20000"/>
      </a:spcBef>
      <a:spcAft>
        <a:spcPct val="0"/>
      </a:spcAft>
      <a:buClr>
        <a:srgbClr val="18453B"/>
      </a:buClr>
      <a:buSzPct val="65000"/>
      <a:buFont typeface="Wingdings" pitchFamily="2" charset="2"/>
      <a:buChar char="n"/>
      <a:defRPr sz="2000" kern="1200">
        <a:solidFill>
          <a:srgbClr val="000000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20000"/>
      </a:spcBef>
      <a:spcAft>
        <a:spcPct val="0"/>
      </a:spcAft>
      <a:buClr>
        <a:srgbClr val="18453B"/>
      </a:buClr>
      <a:buSzPct val="65000"/>
      <a:buFont typeface="Wingdings" pitchFamily="2" charset="2"/>
      <a:buChar char="n"/>
      <a:defRPr sz="2000" kern="1200">
        <a:solidFill>
          <a:srgbClr val="000000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20000"/>
      </a:spcBef>
      <a:spcAft>
        <a:spcPct val="0"/>
      </a:spcAft>
      <a:buClr>
        <a:srgbClr val="18453B"/>
      </a:buClr>
      <a:buSzPct val="65000"/>
      <a:buFont typeface="Wingdings" pitchFamily="2" charset="2"/>
      <a:buChar char="n"/>
      <a:defRPr sz="2000" kern="1200">
        <a:solidFill>
          <a:srgbClr val="00000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1"/>
    <a:srgbClr val="006633"/>
    <a:srgbClr val="FFFFFF"/>
    <a:srgbClr val="18453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39" autoAdjust="0"/>
    <p:restoredTop sz="94647" autoAdjust="0"/>
  </p:normalViewPr>
  <p:slideViewPr>
    <p:cSldViewPr>
      <p:cViewPr varScale="1">
        <p:scale>
          <a:sx n="82" d="100"/>
          <a:sy n="82" d="100"/>
        </p:scale>
        <p:origin x="27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fld id="{E5DDFFCD-64E4-4291-9970-4FEE88208F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23890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9FBCEC-1573-46AE-B7A2-EF1FCFE120BE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7587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4" name="Rectangle 42"/>
          <p:cNvSpPr>
            <a:spLocks noChangeArrowheads="1"/>
          </p:cNvSpPr>
          <p:nvPr/>
        </p:nvSpPr>
        <p:spPr bwMode="white">
          <a:xfrm>
            <a:off x="0" y="0"/>
            <a:ext cx="9144000" cy="908050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69" name="Rectangle 37"/>
          <p:cNvSpPr>
            <a:spLocks noGrp="1" noChangeArrowheads="1"/>
          </p:cNvSpPr>
          <p:nvPr>
            <p:ph type="dt" sz="half" idx="2"/>
          </p:nvPr>
        </p:nvSpPr>
        <p:spPr>
          <a:xfrm>
            <a:off x="250825" y="6284913"/>
            <a:ext cx="2881313" cy="457200"/>
          </a:xfrm>
        </p:spPr>
        <p:txBody>
          <a:bodyPr/>
          <a:lstStyle>
            <a:lvl1pPr>
              <a:defRPr/>
            </a:lvl1pPr>
          </a:lstStyle>
          <a:p>
            <a:fld id="{27658137-05E7-4E8C-AAC6-4790EB840AB3}" type="datetime2">
              <a:rPr lang="en-GB" altLang="en-US"/>
              <a:pPr/>
              <a:t>Monday, 21 March 2016</a:t>
            </a:fld>
            <a:endParaRPr lang="en-GB" altLang="en-US"/>
          </a:p>
        </p:txBody>
      </p:sp>
      <p:sp>
        <p:nvSpPr>
          <p:cNvPr id="18470" name="Rectangle 38"/>
          <p:cNvSpPr>
            <a:spLocks noGrp="1" noChangeArrowheads="1"/>
          </p:cNvSpPr>
          <p:nvPr>
            <p:ph type="ftr" sz="quarter" idx="3"/>
          </p:nvPr>
        </p:nvSpPr>
        <p:spPr>
          <a:xfrm>
            <a:off x="3276600" y="6284913"/>
            <a:ext cx="3959225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1847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250825" y="4221163"/>
            <a:ext cx="8642350" cy="1752600"/>
          </a:xfrm>
        </p:spPr>
        <p:txBody>
          <a:bodyPr anchorCtr="1"/>
          <a:lstStyle>
            <a:lvl1pPr marL="0" indent="0">
              <a:buFont typeface="Wingdings" pitchFamily="2" charset="2"/>
              <a:buNone/>
              <a:defRPr sz="4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1847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250825" y="1125538"/>
            <a:ext cx="8569325" cy="2590800"/>
          </a:xfrm>
        </p:spPr>
        <p:txBody>
          <a:bodyPr anchor="b" anchorCtr="1"/>
          <a:lstStyle>
            <a:lvl1pPr algn="l">
              <a:defRPr sz="44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18473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93DE0EA-D4CD-4DE8-94CB-F422635B817D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899" y="188639"/>
            <a:ext cx="3795309" cy="5707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F8882-54F7-43FA-90E0-AF414F5ACFF1}" type="datetime2">
              <a:rPr lang="en-GB" altLang="en-US"/>
              <a:pPr/>
              <a:t>Monday, 21 March 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B9C9A-B507-493C-8564-0C7B924E3D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4328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9575" y="115888"/>
            <a:ext cx="2168525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115888"/>
            <a:ext cx="6356350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3DAB4A-D19D-404F-825A-4297CED65500}" type="datetime2">
              <a:rPr lang="en-GB" altLang="en-US"/>
              <a:pPr/>
              <a:t>Monday, 21 March 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DC816-0605-4DAB-B1F5-D28B89B0ADA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0244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B0A0B1-997B-4EDF-87AD-788901AD892A}" type="datetime2">
              <a:rPr lang="en-GB" altLang="en-US"/>
              <a:pPr/>
              <a:t>Monday, 21 March 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59634-FEE2-4139-BC5E-546622B5302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099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768359-CD5B-468F-8502-8DBEF5B4A9F0}" type="datetime2">
              <a:rPr lang="en-GB" altLang="en-US"/>
              <a:pPr/>
              <a:t>Monday, 21 March 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FBE82-284D-4BDB-AD18-393380B3259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1527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125538"/>
            <a:ext cx="4135438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8663" y="1125538"/>
            <a:ext cx="4137025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D22EC7-CE09-4CAB-B1A0-E8778F9305D8}" type="datetime2">
              <a:rPr lang="en-GB" altLang="en-US"/>
              <a:pPr/>
              <a:t>Monday, 21 March 2016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E5F17-7382-4739-8EA4-936AB7645B8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7291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5B45D6-2795-41A0-B14D-E0D0E6625104}" type="datetime2">
              <a:rPr lang="en-GB" altLang="en-US"/>
              <a:pPr/>
              <a:t>Monday, 21 March 2016</a:t>
            </a:fld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84E9E-781B-433C-A246-C04F8FB15FE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608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DE7C9F-93F9-49A4-8453-54B0D1F65C1B}" type="datetime2">
              <a:rPr lang="en-GB" altLang="en-US"/>
              <a:pPr/>
              <a:t>Monday, 21 March 2016</a:t>
            </a:fld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EF5B0-0EB2-45E5-9336-7F7CAE33F6C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395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9AAB42-5BFB-4293-B245-5852F89507F7}" type="datetime2">
              <a:rPr lang="en-GB" altLang="en-US"/>
              <a:pPr/>
              <a:t>Monday, 21 March 2016</a:t>
            </a:fld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9DE93-56E3-444D-BBC5-39D02967C3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2590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09AC71-EE9D-4D1E-AF49-E22855656473}" type="datetime2">
              <a:rPr lang="en-GB" altLang="en-US"/>
              <a:pPr/>
              <a:t>Monday, 21 March 2016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0E7DF-271D-403A-802D-8AE7CCC9249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8807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FCD01F-4C0F-4E50-80FC-D1D6D897271A}" type="datetime2">
              <a:rPr lang="en-GB" altLang="en-US"/>
              <a:pPr/>
              <a:t>Monday, 21 March 2016</a:t>
            </a:fld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5AF81-1F08-4492-9434-C9D59BC86A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8473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67" name="Rectangle 59"/>
          <p:cNvSpPr>
            <a:spLocks noChangeArrowheads="1"/>
          </p:cNvSpPr>
          <p:nvPr/>
        </p:nvSpPr>
        <p:spPr bwMode="hidden">
          <a:xfrm>
            <a:off x="0" y="0"/>
            <a:ext cx="9144000" cy="908050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4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0825" y="6278563"/>
            <a:ext cx="2881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fld id="{981542B7-5DE2-444F-A4BB-C5B2CDDADEE6}" type="datetime2">
              <a:rPr lang="en-GB" altLang="en-US"/>
              <a:pPr/>
              <a:t>Monday, 21 March 2016</a:t>
            </a:fld>
            <a:endParaRPr lang="en-GB" altLang="en-US"/>
          </a:p>
        </p:txBody>
      </p:sp>
      <p:sp>
        <p:nvSpPr>
          <p:cNvPr id="1744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78563"/>
            <a:ext cx="3959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endParaRPr lang="en-GB" altLang="en-US"/>
          </a:p>
        </p:txBody>
      </p:sp>
      <p:sp>
        <p:nvSpPr>
          <p:cNvPr id="1744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0288" y="6278563"/>
            <a:ext cx="1512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fld id="{59A57E12-560E-4C7F-82C7-7BF6FC130991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7464" name="Rectangle 56"/>
          <p:cNvSpPr>
            <a:spLocks noGrp="1" noChangeArrowheads="1"/>
          </p:cNvSpPr>
          <p:nvPr>
            <p:ph type="title"/>
          </p:nvPr>
        </p:nvSpPr>
        <p:spPr bwMode="auto">
          <a:xfrm>
            <a:off x="2843808" y="115888"/>
            <a:ext cx="6084292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746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125538"/>
            <a:ext cx="8424863" cy="500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88" y="272708"/>
            <a:ext cx="2411412" cy="362634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hf sldNum="0"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30000"/>
        </a:spcBef>
        <a:spcAft>
          <a:spcPct val="0"/>
        </a:spcAft>
        <a:buClr>
          <a:srgbClr val="18453B"/>
        </a:buClr>
        <a:buSzPct val="65000"/>
        <a:buFont typeface="Wingdings" pitchFamily="2" charset="2"/>
        <a:buChar char="n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30000"/>
        </a:spcBef>
        <a:spcAft>
          <a:spcPct val="0"/>
        </a:spcAft>
        <a:buClr>
          <a:srgbClr val="18453B"/>
        </a:buClr>
        <a:buSzPct val="65000"/>
        <a:buFont typeface="Wingdings" pitchFamily="2" charset="2"/>
        <a:buChar char="n"/>
        <a:defRPr sz="30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30000"/>
        </a:spcBef>
        <a:spcAft>
          <a:spcPct val="0"/>
        </a:spcAft>
        <a:buClr>
          <a:srgbClr val="18453B"/>
        </a:buClr>
        <a:buSzPct val="65000"/>
        <a:buFont typeface="Wingdings" pitchFamily="2" charset="2"/>
        <a:buChar char="n"/>
        <a:defRPr sz="28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30000"/>
        </a:spcBef>
        <a:spcAft>
          <a:spcPct val="0"/>
        </a:spcAft>
        <a:buClr>
          <a:srgbClr val="18453B"/>
        </a:buClr>
        <a:buSzPct val="65000"/>
        <a:buFont typeface="Wingdings" pitchFamily="2" charset="2"/>
        <a:buChar char="n"/>
        <a:defRPr sz="26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30000"/>
        </a:spcBef>
        <a:spcAft>
          <a:spcPct val="0"/>
        </a:spcAft>
        <a:buClr>
          <a:srgbClr val="18453B"/>
        </a:buClr>
        <a:buSzPct val="65000"/>
        <a:buFont typeface="Wingdings" pitchFamily="2" charset="2"/>
        <a:buChar char="n"/>
        <a:defRPr sz="2400">
          <a:solidFill>
            <a:srgbClr val="000000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30000"/>
        </a:spcBef>
        <a:spcAft>
          <a:spcPct val="0"/>
        </a:spcAft>
        <a:buClr>
          <a:srgbClr val="18453B"/>
        </a:buClr>
        <a:buSzPct val="65000"/>
        <a:buFont typeface="Wingdings" pitchFamily="2" charset="2"/>
        <a:buChar char="n"/>
        <a:defRPr sz="2400">
          <a:solidFill>
            <a:srgbClr val="00000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30000"/>
        </a:spcBef>
        <a:spcAft>
          <a:spcPct val="0"/>
        </a:spcAft>
        <a:buClr>
          <a:srgbClr val="18453B"/>
        </a:buClr>
        <a:buSzPct val="65000"/>
        <a:buFont typeface="Wingdings" pitchFamily="2" charset="2"/>
        <a:buChar char="n"/>
        <a:defRPr sz="2400">
          <a:solidFill>
            <a:srgbClr val="0000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30000"/>
        </a:spcBef>
        <a:spcAft>
          <a:spcPct val="0"/>
        </a:spcAft>
        <a:buClr>
          <a:srgbClr val="18453B"/>
        </a:buClr>
        <a:buSzPct val="65000"/>
        <a:buFont typeface="Wingdings" pitchFamily="2" charset="2"/>
        <a:buChar char="n"/>
        <a:defRPr sz="2400">
          <a:solidFill>
            <a:srgbClr val="0000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30000"/>
        </a:spcBef>
        <a:spcAft>
          <a:spcPct val="0"/>
        </a:spcAft>
        <a:buClr>
          <a:srgbClr val="18453B"/>
        </a:buClr>
        <a:buSzPct val="65000"/>
        <a:buFont typeface="Wingdings" pitchFamily="2" charset="2"/>
        <a:buChar char="n"/>
        <a:defRPr sz="24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4000" cap="small" dirty="0"/>
              <a:t>Customer </a:t>
            </a:r>
            <a:br>
              <a:rPr lang="en-GB" sz="4000" cap="small" dirty="0"/>
            </a:br>
            <a:r>
              <a:rPr lang="en-GB" sz="4000" cap="small" dirty="0"/>
              <a:t>credit card and debit card </a:t>
            </a:r>
            <a:br>
              <a:rPr lang="en-GB" sz="4000" cap="small" dirty="0"/>
            </a:br>
            <a:r>
              <a:rPr lang="en-GB" sz="4000" cap="small" dirty="0"/>
              <a:t>security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/>
              <a:t>(PCI – DSS COMPLIANCE)</a:t>
            </a:r>
            <a:endParaRPr lang="en-US" altLang="en-US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sz="3200" dirty="0"/>
              <a:t>What is PCI – DSS Compliance and </a:t>
            </a:r>
          </a:p>
          <a:p>
            <a:pPr algn="ctr"/>
            <a:r>
              <a:rPr lang="en-GB" sz="3200" dirty="0"/>
              <a:t>Who needs to do this?</a:t>
            </a:r>
            <a:endParaRPr lang="en-US" altLang="en-US" sz="3200" dirty="0"/>
          </a:p>
        </p:txBody>
      </p:sp>
      <p:pic>
        <p:nvPicPr>
          <p:cNvPr id="5" name="Picture 4" descr="pci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124744"/>
            <a:ext cx="1440160" cy="5860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052736"/>
            <a:ext cx="87849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2800" b="1" dirty="0"/>
              <a:t>Device (PCs, Laptops, Mobiles, etc.) Settings</a:t>
            </a:r>
            <a:endParaRPr lang="en-GB" sz="2800" dirty="0"/>
          </a:p>
          <a:p>
            <a:pPr>
              <a:buNone/>
            </a:pPr>
            <a:r>
              <a:rPr lang="en-GB" dirty="0"/>
              <a:t/>
            </a:r>
            <a:br>
              <a:rPr lang="en-GB" dirty="0"/>
            </a:br>
            <a:r>
              <a:rPr lang="en-GB" sz="2400" b="1" dirty="0"/>
              <a:t>All devices MUST:</a:t>
            </a:r>
            <a:endParaRPr lang="en-GB" sz="2400" dirty="0"/>
          </a:p>
          <a:p>
            <a:pPr marL="342900" indent="-342900"/>
            <a:r>
              <a:rPr lang="en-GB" dirty="0"/>
              <a:t>Have automatic updates enabled for operating system updates</a:t>
            </a:r>
          </a:p>
          <a:p>
            <a:pPr marL="342900" indent="-342900"/>
            <a:r>
              <a:rPr lang="en-GB" dirty="0"/>
              <a:t>Run a virus checker which is automatically updated</a:t>
            </a:r>
          </a:p>
          <a:p>
            <a:pPr marL="342900" indent="-342900"/>
            <a:r>
              <a:rPr lang="en-GB" dirty="0"/>
              <a:t>Be kept fully up-to-date with all software updates for all software installed on the machine (note that this will be more than just the operating system updates)</a:t>
            </a:r>
          </a:p>
          <a:p>
            <a:pPr marL="342900" indent="-342900"/>
            <a:r>
              <a:rPr lang="en-GB" dirty="0"/>
              <a:t>Be University owned and not personally owned by a member of staff</a:t>
            </a:r>
          </a:p>
          <a:p>
            <a:pPr marL="342900" indent="-342900"/>
            <a:r>
              <a:rPr lang="en-GB" dirty="0"/>
              <a:t>Log anti-virus messages centrally and keep those logs for at least one year</a:t>
            </a:r>
          </a:p>
          <a:p>
            <a:pPr marL="342900" indent="-342900"/>
            <a:r>
              <a:rPr lang="en-GB" dirty="0"/>
              <a:t>Chip and Pin devices must ONLY be used on the correct secure FM network</a:t>
            </a:r>
            <a:br>
              <a:rPr lang="en-GB" dirty="0"/>
            </a:b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771775" y="117475"/>
            <a:ext cx="6156325" cy="72072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GB" altLang="en-US" kern="0" smtClean="0"/>
              <a:t>PCI-DSS</a:t>
            </a:r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1244476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196752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GB" sz="2800" b="1" dirty="0" smtClean="0"/>
          </a:p>
          <a:p>
            <a:pPr>
              <a:buNone/>
            </a:pPr>
            <a:r>
              <a:rPr lang="en-GB" sz="2800" b="1" dirty="0" smtClean="0"/>
              <a:t>Devices </a:t>
            </a:r>
            <a:r>
              <a:rPr lang="en-GB" sz="2800" b="1" dirty="0"/>
              <a:t>(PCs, Laptops, Mobiles, etc</a:t>
            </a:r>
            <a:r>
              <a:rPr lang="en-GB" sz="2800" b="1" dirty="0" smtClean="0"/>
              <a:t>.):</a:t>
            </a:r>
            <a:endParaRPr lang="en-GB" sz="2800" dirty="0"/>
          </a:p>
          <a:p>
            <a:pPr marL="342900" indent="-342900"/>
            <a:r>
              <a:rPr lang="en-GB" sz="2400" dirty="0"/>
              <a:t>Must NOT enter card details into a website</a:t>
            </a:r>
          </a:p>
          <a:p>
            <a:pPr marL="342900" indent="-342900"/>
            <a:r>
              <a:rPr lang="en-GB" sz="2400" dirty="0"/>
              <a:t>Must NOT run any peer to peer software</a:t>
            </a:r>
          </a:p>
          <a:p>
            <a:pPr marL="342900" indent="-342900"/>
            <a:r>
              <a:rPr lang="en-GB" sz="2400" dirty="0"/>
              <a:t>Must NOT be used for browsing websites commonly associated with malware, especially pornographic sites or sites that provide illegal software/movies etc.</a:t>
            </a:r>
          </a:p>
          <a:p>
            <a:pPr>
              <a:buNone/>
            </a:pP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771775" y="117475"/>
            <a:ext cx="6156325" cy="72072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GB" altLang="en-US" kern="0" smtClean="0"/>
              <a:t>PCI-DSS</a:t>
            </a:r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874981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96752"/>
            <a:ext cx="8352928" cy="585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GB" sz="2800" b="1" dirty="0" smtClean="0"/>
          </a:p>
          <a:p>
            <a:pPr>
              <a:buNone/>
            </a:pPr>
            <a:r>
              <a:rPr lang="en-GB" sz="2800" b="1" dirty="0" smtClean="0"/>
              <a:t>Card </a:t>
            </a:r>
            <a:r>
              <a:rPr lang="en-GB" sz="2800" b="1" dirty="0"/>
              <a:t>terminals, </a:t>
            </a:r>
            <a:r>
              <a:rPr lang="en-GB" sz="2800" dirty="0"/>
              <a:t>used for taking manual payments, must be connected to the </a:t>
            </a:r>
            <a:r>
              <a:rPr lang="en-GB" sz="2800" b="1" dirty="0"/>
              <a:t>secure FM Network on campus</a:t>
            </a:r>
            <a:r>
              <a:rPr lang="en-GB" sz="2800" dirty="0"/>
              <a:t>.</a:t>
            </a:r>
          </a:p>
          <a:p>
            <a:pPr>
              <a:buNone/>
            </a:pP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/>
              <a:t/>
            </a:r>
            <a:br>
              <a:rPr lang="en-GB" sz="2800" dirty="0"/>
            </a:br>
            <a:endParaRPr lang="en-GB" sz="2800" dirty="0" smtClean="0"/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800" dirty="0" smtClean="0"/>
              <a:t>If </a:t>
            </a:r>
            <a:r>
              <a:rPr lang="en-GB" sz="2800" dirty="0"/>
              <a:t>you’re uncertain about this, please see guidance from IT Services.</a:t>
            </a:r>
          </a:p>
          <a:p>
            <a:pPr>
              <a:buNone/>
            </a:pP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924944"/>
            <a:ext cx="2877071" cy="216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771775" y="117475"/>
            <a:ext cx="6156325" cy="72072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GB" altLang="en-US" kern="0" smtClean="0"/>
              <a:t>PCI-DSS</a:t>
            </a:r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1944236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052735"/>
            <a:ext cx="8640960" cy="4998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3000" dirty="0"/>
              <a:t>Any problems, any questions? </a:t>
            </a:r>
          </a:p>
          <a:p>
            <a:pPr>
              <a:buNone/>
            </a:pPr>
            <a:r>
              <a:rPr lang="en-GB" sz="3000" dirty="0" smtClean="0"/>
              <a:t>Contact:</a:t>
            </a:r>
          </a:p>
          <a:p>
            <a:pPr marL="342900" indent="-342900"/>
            <a:r>
              <a:rPr lang="en-GB" sz="2200" dirty="0" smtClean="0"/>
              <a:t>Ian </a:t>
            </a:r>
            <a:r>
              <a:rPr lang="en-GB" sz="2200" dirty="0"/>
              <a:t>Smallwood Email: </a:t>
            </a:r>
            <a:r>
              <a:rPr lang="en-GB" sz="2200" u="sng" dirty="0">
                <a:solidFill>
                  <a:schemeClr val="accent2">
                    <a:lumMod val="75000"/>
                  </a:schemeClr>
                </a:solidFill>
              </a:rPr>
              <a:t>ian.smallwood@york.ac.uk</a:t>
            </a:r>
            <a:r>
              <a:rPr lang="en-GB" sz="2200" dirty="0"/>
              <a:t> Tel: 322123</a:t>
            </a:r>
          </a:p>
          <a:p>
            <a:pPr marL="342900" indent="-342900"/>
            <a:r>
              <a:rPr lang="en-GB" sz="2200" dirty="0" smtClean="0"/>
              <a:t>Jamie </a:t>
            </a:r>
            <a:r>
              <a:rPr lang="en-GB" sz="2200" dirty="0" err="1" smtClean="0"/>
              <a:t>Heggarty</a:t>
            </a:r>
            <a:r>
              <a:rPr lang="en-GB" sz="2200" dirty="0" smtClean="0"/>
              <a:t> Email</a:t>
            </a:r>
            <a:r>
              <a:rPr lang="en-GB" sz="2200" dirty="0"/>
              <a:t>: </a:t>
            </a:r>
            <a:r>
              <a:rPr lang="en-GB" sz="2200" u="sng" dirty="0">
                <a:solidFill>
                  <a:schemeClr val="accent2">
                    <a:lumMod val="75000"/>
                  </a:schemeClr>
                </a:solidFill>
              </a:rPr>
              <a:t>j</a:t>
            </a:r>
            <a:r>
              <a:rPr lang="en-GB" sz="2200" u="sng" dirty="0" smtClean="0">
                <a:solidFill>
                  <a:schemeClr val="accent2">
                    <a:lumMod val="75000"/>
                  </a:schemeClr>
                </a:solidFill>
              </a:rPr>
              <a:t>amie.heggarty@york.ac.uk</a:t>
            </a:r>
            <a:r>
              <a:rPr lang="en-GB" sz="2200" dirty="0" smtClean="0"/>
              <a:t> </a:t>
            </a:r>
            <a:r>
              <a:rPr lang="en-GB" sz="2200" dirty="0"/>
              <a:t>Tel: </a:t>
            </a:r>
            <a:r>
              <a:rPr lang="en-GB" sz="2200" dirty="0" smtClean="0"/>
              <a:t>322194</a:t>
            </a:r>
            <a:endParaRPr lang="en-GB" sz="2200" dirty="0"/>
          </a:p>
          <a:p>
            <a:pPr marL="342900" indent="-342900"/>
            <a:r>
              <a:rPr lang="en-GB" sz="2200" dirty="0"/>
              <a:t>Richard Fuller Email via </a:t>
            </a:r>
            <a:r>
              <a:rPr lang="en-GB" sz="2200" u="sng" dirty="0">
                <a:solidFill>
                  <a:schemeClr val="accent2">
                    <a:lumMod val="75000"/>
                  </a:schemeClr>
                </a:solidFill>
              </a:rPr>
              <a:t>itsupport@york.ac.uk</a:t>
            </a:r>
            <a:r>
              <a:rPr lang="en-GB" sz="2200" dirty="0"/>
              <a:t> </a:t>
            </a:r>
            <a:r>
              <a:rPr lang="en-GB" sz="2200" dirty="0" smtClean="0"/>
              <a:t>Tel</a:t>
            </a:r>
            <a:r>
              <a:rPr lang="en-GB" sz="2200" dirty="0"/>
              <a:t>: 323838</a:t>
            </a:r>
          </a:p>
          <a:p>
            <a:pPr>
              <a:buNone/>
            </a:pP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Compliance details on the Finance website at</a:t>
            </a:r>
          </a:p>
          <a:p>
            <a:pPr>
              <a:buNone/>
            </a:pPr>
            <a:r>
              <a:rPr lang="en-GB" sz="2400" dirty="0"/>
              <a:t>https://</a:t>
            </a:r>
            <a:r>
              <a:rPr lang="en-GB" sz="2400" dirty="0" smtClean="0"/>
              <a:t>www.york.ac.uk/staff/finance/online-payments</a:t>
            </a:r>
            <a:r>
              <a:rPr lang="en-GB" sz="2400" dirty="0"/>
              <a:t>/</a:t>
            </a:r>
          </a:p>
          <a:p>
            <a:pPr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3" name="Picture 2" descr="websi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5013176"/>
            <a:ext cx="3753956" cy="991321"/>
          </a:xfrm>
          <a:prstGeom prst="rect">
            <a:avLst/>
          </a:prstGeom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771775" y="117475"/>
            <a:ext cx="6156325" cy="72072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GB" altLang="en-US" kern="0" smtClean="0"/>
              <a:t>PCI-DSS</a:t>
            </a:r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3829647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771775" y="117475"/>
            <a:ext cx="6156325" cy="720725"/>
          </a:xfrm>
        </p:spPr>
        <p:txBody>
          <a:bodyPr/>
          <a:lstStyle/>
          <a:p>
            <a:r>
              <a:rPr lang="en-GB" altLang="en-US" dirty="0" smtClean="0"/>
              <a:t>PCI-DSS</a:t>
            </a:r>
            <a:endParaRPr lang="en-US" altLang="en-US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7"/>
            <a:ext cx="8424863" cy="5378871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anyone </a:t>
            </a:r>
            <a:r>
              <a:rPr lang="en-GB" dirty="0"/>
              <a:t>handling payment card details at </a:t>
            </a:r>
            <a:r>
              <a:rPr lang="en-GB" dirty="0" err="1"/>
              <a:t>UoY</a:t>
            </a:r>
            <a:r>
              <a:rPr lang="en-GB" dirty="0"/>
              <a:t> must adhere to: </a:t>
            </a:r>
          </a:p>
          <a:p>
            <a:pPr marL="0" indent="0">
              <a:buNone/>
            </a:pPr>
            <a:r>
              <a:rPr lang="en-GB" sz="3000" b="1" dirty="0"/>
              <a:t>P</a:t>
            </a:r>
            <a:r>
              <a:rPr lang="en-GB" sz="3000" dirty="0"/>
              <a:t>ayment </a:t>
            </a:r>
            <a:r>
              <a:rPr lang="en-GB" sz="3000" b="1" dirty="0"/>
              <a:t>C</a:t>
            </a:r>
            <a:r>
              <a:rPr lang="en-GB" sz="3000" dirty="0"/>
              <a:t>ard </a:t>
            </a:r>
            <a:r>
              <a:rPr lang="en-GB" sz="3000" b="1" dirty="0"/>
              <a:t>I</a:t>
            </a:r>
            <a:r>
              <a:rPr lang="en-GB" sz="3000" dirty="0"/>
              <a:t>ndustry </a:t>
            </a:r>
            <a:r>
              <a:rPr lang="en-GB" sz="3000" b="1" dirty="0"/>
              <a:t>D</a:t>
            </a:r>
            <a:r>
              <a:rPr lang="en-GB" sz="3000" dirty="0"/>
              <a:t>ata </a:t>
            </a:r>
            <a:r>
              <a:rPr lang="en-GB" sz="3000" b="1" dirty="0"/>
              <a:t>S</a:t>
            </a:r>
            <a:r>
              <a:rPr lang="en-GB" sz="3000" dirty="0"/>
              <a:t>ecurity </a:t>
            </a:r>
            <a:r>
              <a:rPr lang="en-GB" sz="3000" b="1" dirty="0" smtClean="0"/>
              <a:t>S</a:t>
            </a:r>
            <a:r>
              <a:rPr lang="en-GB" sz="3000" dirty="0" smtClean="0"/>
              <a:t>tandards</a:t>
            </a:r>
          </a:p>
          <a:p>
            <a:pPr marL="0" indent="0">
              <a:buNone/>
            </a:pPr>
            <a:endParaRPr lang="en-GB" sz="3000" dirty="0"/>
          </a:p>
          <a:p>
            <a:r>
              <a:rPr lang="en-GB" sz="2800" dirty="0"/>
              <a:t>treat payment card details as you would cash</a:t>
            </a:r>
          </a:p>
          <a:p>
            <a:r>
              <a:rPr lang="en-GB" sz="2800" dirty="0"/>
              <a:t>keep details secure!</a:t>
            </a:r>
          </a:p>
          <a:p>
            <a:pPr marL="0" indent="0">
              <a:buNone/>
            </a:pPr>
            <a:endParaRPr lang="en-GB" altLang="en-US" dirty="0" smtClean="0"/>
          </a:p>
        </p:txBody>
      </p:sp>
      <p:pic>
        <p:nvPicPr>
          <p:cNvPr id="4" name="Picture 3" descr="padlock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4642236"/>
            <a:ext cx="2724522" cy="18621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1124744"/>
            <a:ext cx="8640960" cy="490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Why </a:t>
            </a:r>
            <a:r>
              <a:rPr lang="en-GB" sz="2400" dirty="0"/>
              <a:t>must we do this?</a:t>
            </a:r>
          </a:p>
          <a:p>
            <a:pPr marL="342900" indent="-342900"/>
            <a:r>
              <a:rPr lang="en-GB" dirty="0"/>
              <a:t>University must comply with the PCI DSS rules in order to be approved and continue to accept online card payments</a:t>
            </a:r>
          </a:p>
          <a:p>
            <a:pPr marL="342900" indent="-342900"/>
            <a:r>
              <a:rPr lang="en-GB" dirty="0"/>
              <a:t>Non compliance with these standards puts the University at risk for:</a:t>
            </a:r>
            <a:br>
              <a:rPr lang="en-GB" dirty="0"/>
            </a:br>
            <a:r>
              <a:rPr lang="en-GB" dirty="0"/>
              <a:t>• Large monetary fines charged to your department and/or University</a:t>
            </a:r>
            <a:br>
              <a:rPr lang="en-GB" dirty="0"/>
            </a:br>
            <a:r>
              <a:rPr lang="en-GB" dirty="0"/>
              <a:t>• Loss of merchant status for department</a:t>
            </a:r>
            <a:br>
              <a:rPr lang="en-GB" dirty="0"/>
            </a:br>
            <a:r>
              <a:rPr lang="en-GB" dirty="0"/>
              <a:t>• Loss of merchant status for the University of York</a:t>
            </a:r>
            <a:br>
              <a:rPr lang="en-GB" dirty="0"/>
            </a:br>
            <a:r>
              <a:rPr lang="en-GB" dirty="0"/>
              <a:t>• Reputational damage</a:t>
            </a:r>
          </a:p>
          <a:p>
            <a:pPr marL="342900" indent="-342900"/>
            <a:r>
              <a:rPr lang="en-GB" dirty="0"/>
              <a:t>Failure to do so will place the University at risk of having its license to take card payment revoked and will also be regarded as a disciplinary offence</a:t>
            </a:r>
          </a:p>
          <a:p>
            <a:pPr marL="342900" indent="-342900"/>
            <a:r>
              <a:rPr lang="en-GB" b="1" dirty="0"/>
              <a:t>Non-compliance is not an option</a:t>
            </a:r>
            <a:r>
              <a:rPr lang="en-GB" b="1" dirty="0" smtClean="0"/>
              <a:t>!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771775" y="117475"/>
            <a:ext cx="6156325" cy="72072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GB" altLang="en-US" kern="0" smtClean="0"/>
              <a:t>PCI-DSS</a:t>
            </a:r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2725129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24744"/>
            <a:ext cx="86409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GB" sz="2400" dirty="0" smtClean="0"/>
          </a:p>
          <a:p>
            <a:pPr algn="ctr">
              <a:buNone/>
            </a:pPr>
            <a:r>
              <a:rPr lang="en-GB" sz="2400" dirty="0" smtClean="0"/>
              <a:t>Where </a:t>
            </a:r>
            <a:r>
              <a:rPr lang="en-GB" sz="2400" dirty="0"/>
              <a:t>is the information on PCI - DSS</a:t>
            </a:r>
            <a:r>
              <a:rPr lang="en-GB" sz="2400" dirty="0" smtClean="0"/>
              <a:t>?</a:t>
            </a:r>
          </a:p>
          <a:p>
            <a:pPr algn="ctr">
              <a:buNone/>
            </a:pPr>
            <a:endParaRPr lang="en-GB" sz="2400" dirty="0"/>
          </a:p>
          <a:p>
            <a:pPr algn="ctr">
              <a:buNone/>
            </a:pPr>
            <a:r>
              <a:rPr lang="en-GB" sz="2400" dirty="0"/>
              <a:t>on the Finance website at </a:t>
            </a:r>
          </a:p>
          <a:p>
            <a:pPr algn="ctr">
              <a:buNone/>
            </a:pPr>
            <a:r>
              <a:rPr lang="en-GB" sz="2400" b="1" dirty="0"/>
              <a:t>https://</a:t>
            </a:r>
            <a:r>
              <a:rPr lang="en-GB" sz="2400" b="1" dirty="0" smtClean="0"/>
              <a:t>www.york.ac.uk/staff/finance/online-payments</a:t>
            </a:r>
            <a:r>
              <a:rPr lang="en-GB" sz="2400" b="1" dirty="0"/>
              <a:t>/</a:t>
            </a:r>
            <a:endParaRPr lang="en-GB" sz="2400" dirty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within </a:t>
            </a:r>
            <a:r>
              <a:rPr lang="en-GB" dirty="0"/>
              <a:t>the Online Store section </a:t>
            </a:r>
            <a:r>
              <a:rPr lang="en-GB" dirty="0" smtClean="0"/>
              <a:t>look for our</a:t>
            </a:r>
            <a:endParaRPr lang="en-GB" dirty="0"/>
          </a:p>
          <a:p>
            <a:pPr algn="ctr">
              <a:buNone/>
            </a:pPr>
            <a:endParaRPr lang="en-GB" b="1" dirty="0" smtClean="0"/>
          </a:p>
          <a:p>
            <a:pPr algn="ctr">
              <a:buNone/>
            </a:pPr>
            <a:r>
              <a:rPr lang="en-GB" b="1" smtClean="0"/>
              <a:t>Customer Credit </a:t>
            </a:r>
            <a:r>
              <a:rPr lang="en-GB" b="1" dirty="0"/>
              <a:t>and Debit Card Data Management Policy</a:t>
            </a:r>
            <a:r>
              <a:rPr lang="en-GB" dirty="0"/>
              <a:t> (PDF)</a:t>
            </a:r>
          </a:p>
          <a:p>
            <a:pPr>
              <a:buNone/>
            </a:pPr>
            <a:endParaRPr lang="en-GB" sz="24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771775" y="117475"/>
            <a:ext cx="6156325" cy="72072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GB" altLang="en-US" kern="0" smtClean="0"/>
              <a:t>PCI-DSS</a:t>
            </a:r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1805136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24744"/>
            <a:ext cx="8712968" cy="462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2800" b="1" dirty="0"/>
              <a:t>Compliance requirements…</a:t>
            </a:r>
            <a:endParaRPr lang="en-GB" sz="2800" dirty="0"/>
          </a:p>
          <a:p>
            <a:pPr marL="457200" indent="-457200"/>
            <a:r>
              <a:rPr lang="en-GB" sz="2800" dirty="0"/>
              <a:t>It is the University’s Policy not to store credit card numbers on any computer, server, or database. This includes Excel spreadsheets or Word documents etc.</a:t>
            </a:r>
          </a:p>
          <a:p>
            <a:pPr marL="457200" indent="-457200"/>
            <a:r>
              <a:rPr lang="en-GB" sz="2800" dirty="0"/>
              <a:t>Treat payment card receipts like you would cash</a:t>
            </a:r>
          </a:p>
          <a:p>
            <a:pPr marL="457200" indent="-457200"/>
            <a:r>
              <a:rPr lang="en-GB" sz="2800" dirty="0"/>
              <a:t>Keep payment card data secure and confidential</a:t>
            </a:r>
          </a:p>
          <a:p>
            <a:pPr marL="457200" indent="-457200"/>
            <a:r>
              <a:rPr lang="en-GB" sz="2800" dirty="0"/>
              <a:t>Restrict access to card data to “those who need to know"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pic>
        <p:nvPicPr>
          <p:cNvPr id="3" name="Picture 2" descr="CreditCardC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5229200"/>
            <a:ext cx="1257300" cy="1181100"/>
          </a:xfrm>
          <a:prstGeom prst="rect">
            <a:avLst/>
          </a:prstGeom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771775" y="117475"/>
            <a:ext cx="6156325" cy="72072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GB" altLang="en-US" kern="0" smtClean="0"/>
              <a:t>PCI-DSS</a:t>
            </a:r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3200318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24745"/>
            <a:ext cx="8712968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endParaRPr lang="en-GB" sz="2800" dirty="0" smtClean="0"/>
          </a:p>
          <a:p>
            <a:pPr marL="342900" indent="-342900"/>
            <a:r>
              <a:rPr lang="en-GB" sz="2800" dirty="0" smtClean="0"/>
              <a:t>Documents </a:t>
            </a:r>
            <a:r>
              <a:rPr lang="en-GB" sz="2800" dirty="0"/>
              <a:t>containing cardholder data should be kept in a secure environment (i.e. safe, locked file cabinet, etc.)</a:t>
            </a:r>
          </a:p>
          <a:p>
            <a:pPr marL="342900" indent="-342900"/>
            <a:r>
              <a:rPr lang="en-GB" sz="2800" dirty="0"/>
              <a:t>Credit card numbers and security numbers must not be requested by email or other messaging technologies e.g. Facebook, chat, </a:t>
            </a:r>
            <a:r>
              <a:rPr lang="en-GB" sz="2800" dirty="0" err="1"/>
              <a:t>sms</a:t>
            </a:r>
            <a:endParaRPr lang="en-GB" sz="2800" dirty="0"/>
          </a:p>
          <a:p>
            <a:pPr marL="342900" indent="-342900"/>
            <a:r>
              <a:rPr lang="en-GB" sz="2800" dirty="0"/>
              <a:t>Fax transmittal of cardholder data is permissible only if the receiving fax is located in a secure environment e.g. the Cash Office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771775" y="117475"/>
            <a:ext cx="6156325" cy="72072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GB" altLang="en-US" kern="0" smtClean="0"/>
              <a:t>PCI-DSS</a:t>
            </a:r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3168496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24744"/>
            <a:ext cx="8352928" cy="524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GB" sz="2700" dirty="0"/>
              <a:t>Credit card receipts and supporting documentation containing card numbers should have the first 12 digits obliterated immediately after use to confirm payment, can be kept for up to 2 years, but no longer</a:t>
            </a:r>
          </a:p>
          <a:p>
            <a:pPr marL="457200" indent="-457200"/>
            <a:r>
              <a:rPr lang="en-GB" sz="2700" dirty="0"/>
              <a:t>Paper receipts and documents should be destroyed so that account information and security numbers are unreadable and cannot be reconstructed</a:t>
            </a:r>
          </a:p>
          <a:p>
            <a:pPr marL="457200" indent="-457200"/>
            <a:r>
              <a:rPr lang="en-GB" sz="2700" dirty="0"/>
              <a:t>Technology changes that affect payment card systems are required to be approved by the Finance Department </a:t>
            </a:r>
            <a:r>
              <a:rPr lang="en-GB" sz="2700" b="1" dirty="0"/>
              <a:t>prior</a:t>
            </a:r>
            <a:r>
              <a:rPr lang="en-GB" sz="2700" dirty="0"/>
              <a:t> to being implemented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771775" y="117475"/>
            <a:ext cx="6156325" cy="72072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GB" altLang="en-US" kern="0" smtClean="0"/>
              <a:t>PCI-DSS</a:t>
            </a:r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1567482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96753"/>
            <a:ext cx="8640960" cy="457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endParaRPr lang="en-GB" sz="2800" dirty="0" smtClean="0"/>
          </a:p>
          <a:p>
            <a:pPr marL="457200" indent="-457200"/>
            <a:r>
              <a:rPr lang="en-GB" sz="2800" dirty="0" smtClean="0"/>
              <a:t>Do </a:t>
            </a:r>
            <a:r>
              <a:rPr lang="en-GB" sz="2800" dirty="0"/>
              <a:t>NOT develop any new systems/software to process card payments</a:t>
            </a:r>
          </a:p>
          <a:p>
            <a:pPr marL="457200" indent="-457200"/>
            <a:r>
              <a:rPr lang="en-GB" sz="2800" dirty="0"/>
              <a:t>Computers or other electronic systems that process payment cards (including entering card details directly on on-line payment systems (e.g. WPM) must be signed off by Finance as meeting PCI-DSS standards. Report all suspected or known security breaches to the Financial Accounting and IT Security.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771775" y="117475"/>
            <a:ext cx="6156325" cy="72072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GB" altLang="en-US" kern="0" smtClean="0"/>
              <a:t>PCI-DSS</a:t>
            </a:r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2473547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24744"/>
            <a:ext cx="8640960" cy="5435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2800" b="1" dirty="0" smtClean="0"/>
              <a:t>Scope </a:t>
            </a:r>
            <a:r>
              <a:rPr lang="en-GB" sz="2800" b="1" dirty="0"/>
              <a:t>of the policy</a:t>
            </a:r>
            <a:endParaRPr lang="en-GB" sz="2800" dirty="0"/>
          </a:p>
          <a:p>
            <a:pPr marL="342900" indent="-342900"/>
            <a:r>
              <a:rPr lang="en-GB" sz="2800" dirty="0"/>
              <a:t>All machines used to handle credit card payments (e.g. by connecting to the WPM online store as an administrator) must comply with this policy. </a:t>
            </a:r>
            <a:endParaRPr lang="en-GB" sz="2800" dirty="0" smtClean="0"/>
          </a:p>
          <a:p>
            <a:pPr marL="342900" indent="-342900"/>
            <a:r>
              <a:rPr lang="en-GB" sz="2800" dirty="0" smtClean="0"/>
              <a:t>Failure </a:t>
            </a:r>
            <a:r>
              <a:rPr lang="en-GB" sz="2800" dirty="0"/>
              <a:t>to </a:t>
            </a:r>
            <a:r>
              <a:rPr lang="en-GB" sz="2800" dirty="0" smtClean="0"/>
              <a:t>comply will </a:t>
            </a:r>
            <a:r>
              <a:rPr lang="en-GB" sz="2800" dirty="0"/>
              <a:t>place the University at risk of having its license to take card payment revoked and will also be regarded as a disciplinary offence.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pic>
        <p:nvPicPr>
          <p:cNvPr id="3" name="Picture 2" descr="keyboa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4653136"/>
            <a:ext cx="1860426" cy="1399587"/>
          </a:xfrm>
          <a:prstGeom prst="rect">
            <a:avLst/>
          </a:prstGeom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771775" y="117475"/>
            <a:ext cx="6156325" cy="72072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GB" altLang="en-US" kern="0" smtClean="0"/>
              <a:t>PCI-DSS</a:t>
            </a:r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147031773"/>
      </p:ext>
    </p:extLst>
  </p:cSld>
  <p:clrMapOvr>
    <a:masterClrMapping/>
  </p:clrMapOvr>
</p:sld>
</file>

<file path=ppt/theme/theme1.xml><?xml version="1.0" encoding="utf-8"?>
<a:theme xmlns:a="http://schemas.openxmlformats.org/drawingml/2006/main" name="uoy-green-template">
  <a:themeElements>
    <a:clrScheme name="UofY_new_powerpoint_template-plain 4">
      <a:dk1>
        <a:srgbClr val="005A58"/>
      </a:dk1>
      <a:lt1>
        <a:srgbClr val="FFFFFF"/>
      </a:lt1>
      <a:dk2>
        <a:srgbClr val="00716E"/>
      </a:dk2>
      <a:lt2>
        <a:srgbClr val="FFFF99"/>
      </a:lt2>
      <a:accent1>
        <a:srgbClr val="2DB3B0"/>
      </a:accent1>
      <a:accent2>
        <a:srgbClr val="6D6FC7"/>
      </a:accent2>
      <a:accent3>
        <a:srgbClr val="AABBBA"/>
      </a:accent3>
      <a:accent4>
        <a:srgbClr val="DADADA"/>
      </a:accent4>
      <a:accent5>
        <a:srgbClr val="ADD6D4"/>
      </a:accent5>
      <a:accent6>
        <a:srgbClr val="6264B4"/>
      </a:accent6>
      <a:hlink>
        <a:srgbClr val="00FFFF"/>
      </a:hlink>
      <a:folHlink>
        <a:srgbClr val="00FF00"/>
      </a:folHlink>
    </a:clrScheme>
    <a:fontScheme name="UofY_new_powerpoint_template-plai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057400" marR="0" indent="-228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18453B"/>
          </a:buClr>
          <a:buSzPct val="65000"/>
          <a:buFont typeface="Wingdings" pitchFamily="2" charset="2"/>
          <a:buChar char="n"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057400" marR="0" indent="-228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18453B"/>
          </a:buClr>
          <a:buSzPct val="65000"/>
          <a:buFont typeface="Wingdings" pitchFamily="2" charset="2"/>
          <a:buChar char="n"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UofY_new_powerpoint_template-plain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Y_new_powerpoint_template-plain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Y_new_powerpoint_template-plain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Y_new_powerpoint_template-plain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Y_new_powerpoint_template-plain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Y_new_powerpoint_template-plain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Y_new_powerpoint_template-plain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ofY_new_powerpoint_template-plain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ofY_new_powerpoint_template-plain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uoy-green-template</Template>
  <TotalTime>46</TotalTime>
  <Words>566</Words>
  <Application>Microsoft Office PowerPoint</Application>
  <PresentationFormat>On-screen Show (4:3)</PresentationFormat>
  <Paragraphs>88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Wingdings</vt:lpstr>
      <vt:lpstr>uoy-green-template</vt:lpstr>
      <vt:lpstr>Customer  credit card and debit card  security (PCI – DSS COMPLIANCE)</vt:lpstr>
      <vt:lpstr>PCI-DSS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York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SJ Price</dc:creator>
  <cp:lastModifiedBy>Suzanne Price</cp:lastModifiedBy>
  <cp:revision>21</cp:revision>
  <dcterms:created xsi:type="dcterms:W3CDTF">2014-03-26T10:13:02Z</dcterms:created>
  <dcterms:modified xsi:type="dcterms:W3CDTF">2016-03-21T10:14:22Z</dcterms:modified>
</cp:coreProperties>
</file>